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41" autoAdjust="0"/>
  </p:normalViewPr>
  <p:slideViewPr>
    <p:cSldViewPr snapToGrid="0">
      <p:cViewPr varScale="1">
        <p:scale>
          <a:sx n="87" d="100"/>
          <a:sy n="87" d="100"/>
        </p:scale>
        <p:origin x="1476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7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Když jsme začínali spolupracovat se ZČU, nikdo nečekal, kam až se posune zásahová výstroj. Tenhle slide představuje začátek příběhu o chytrých oblecích a cestě, která propojuje výzkum a praxi. Obrázky symbolizují naši spolupráci a spojení dvou světů – hasičů a technologií.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Závěrečný slide uzavírá celý příběh – od prvního nápadu přes výzkum až po reálné prototypy. Poděkuji publiku a zdůrazňuji, že všechny technologie vznikly díky spolupráci výzkumníků a hasičů. Obrázky symbolicky připomínají obě instituce, které za projektem stojí.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Tento ilustrační obrázek má vtáhnout diváky do tématu. Technologie nejsou jen o senzorech – vždy jde o lidi a reálné zásahy. Obrázek připomíná prostředí, do kterého se technologie snažíme dostat: kouř, stres a boj s časem.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Vyprávím o vývoji chytré výstroje. Každý projekt je krok na dlouhé cestě – od mezinárodní spolupráce po první prototypy. Obrázky představují jednotlivé části výbavy, které vznikaly v průběhu let: rukavice, vrstvy obleků i elektroniku.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Smart@Fire představoval velký evropský tendr. Ze 53 konsorcií vznikly prototypy, které vidíte na obrázcích – rukavice a oblek, které nakonec soutěž vyhrály. Byl to milník, kdy jsme si uvědomili, že naše práce má evropský přesah.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SensPRO – rukavice, která dokáže měřit teplotu dotykem i na dálku díky laseru. Vyprávím o tom, jak její vývoj probíhal a co znamenalo získat ocenění Red Dot. Obrázky ukazují detail konstrukce a laserového měření.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SmartPRO – oblek s pěti funkcemi, který přinesl zásadní posun: emergency flap, lokalizaci, osvětlení a další prvky. Na obrázcích vidíte reálné testování včetně okamžiku, kdy se spouští nouzový režim.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Ochranný převlek z projektu InTechTex představuje inovaci v integraci elektroniky do textilu. Obrázky ukazují jednotlivé vrstvy, senzory a haptickou odezvu, která pomáhá hasičům v hlučném prostředí.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Systém ILOC řeší zásadní problém – navigaci bez GPS. Vyprávím o tom, jak senzory v botě a rukavici dokážou přesně sledovat pohyb hasiče i v zakouřených prostorech. Obrázky ukazují technologické schéma a integrované čidla.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Vesty MOSENZ umožňují sledovat fyziologické parametry hasiče, aniž by ho omezovaly. Vnitřní tričko snímá tělo, vnější vesta nese elektroniku. Obrázky ukazují obě vrstvy a jejich propojení. Tohle už není jen technologie, ale prevence ohrožení života.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58EA9-475A-9531-1588-3F43313EB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CCE21B-BDA7-891F-5A57-E94B1A5A9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0E030A-60B2-C60B-DD38-E50CA448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1E34CC-5345-5BB3-0DDE-25691BB4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88E1E-6416-2F44-E246-9CFD4E8F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8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3DDD3-49E3-DA3C-A0FC-0B698DAA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F73375-C660-4988-4832-3BEABBE5C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E9604C-564F-056C-3FCD-8BF233A00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F9E159-E4DE-FEF9-DE49-6190C934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DC42A2-3518-1031-FB6F-9C7F2C4C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8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497554-310B-F9D6-8870-1B3520160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E45581-4EA7-A394-2A7A-383F8447F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F99C1A-5710-D5FF-ADC0-73D0D157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0A1DF9-AC0F-44EC-30FA-B0104B07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6AB984-82BF-2341-BEE9-557FFC91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4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74148-41A0-FE82-F035-9F764A68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8B4E7B-A255-1C0C-F75B-5192FFB1D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4BC297-FFBD-2C2B-D4DD-BC3CD106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C6A1C1-BA2D-EB69-B622-3B8CA644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DD01D6-7329-3BDE-5150-29DCA83D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5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79D75-8B0B-D3E9-44CE-DB79AD9C2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74DD23-7FB7-BF51-9539-7AAFCCC97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1FBE14-7A75-EB53-1C56-3B54DCFD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F5F219-DC39-7A6F-5860-FF52379E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01C8E1-9A5B-74E9-2C61-AC0A0720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6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5B988-EA44-FD0D-3DF2-A07ADC86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064CCC-A264-D2E1-013E-CADC1063C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2C387F-2CB4-B3E0-8D91-51DE25C1A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F14796-A27D-78BB-4875-2770E8C2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A69DB5-31F3-92B8-F90C-CD086D79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4470E7-FB65-234F-B938-ECE8999F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1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59161-08E9-A916-B63C-810CACB5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1FC06C-1F4D-CFF1-9E2D-92C446773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BCD688-3138-EC6B-29E4-C715B7AB0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D8BB6D8-B5A1-C850-8E78-6754FA048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8A7F38-448B-17A1-DF8D-F78F3C9FC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82ED7B1-3283-17F0-80CA-65F6BEF5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1D07A9C-E68B-5BC9-5917-DB52A183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42FE52E-0FAA-FCF4-CD43-414B5965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50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DC3927-638D-5EEB-2D02-3B14457C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24CBAD1-2E86-2E22-67C4-D8EE1C05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258090-3AD0-B46E-3012-53372414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0ADBB0-0388-478F-177B-5C90F009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3B8F66-016D-C60D-99DE-E76FC3CD6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12172C-429F-2A45-4B21-2C1C89DD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D034EC-17A0-D1E0-BA76-54F1DF50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2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FCAE4-A145-F2F5-F13E-33A6D2B6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7092AC-30A0-3A07-1747-1E4DF78CB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59ADAC-00EA-73A1-0F41-D14437674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84E8B9-3B4F-E9C4-77C1-CC7D678E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0BFAE8-A164-7548-FF0D-BF7E8FB5B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BF805C-FB38-8233-6201-BDC9C6AC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0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B5B8E-838F-6D1F-0BB3-96FCBB89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1BAD293-4F6C-31CD-B98E-64C49B422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1951B6-1A78-1EC2-7345-8A60E9215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46B606-FC13-36A5-10FA-42549AE1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F294B4-56E2-4EB1-0433-F420A000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51889B-0361-DD81-73A4-96CDF1D1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9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87B8CA0-27DF-FE9E-E71B-48DD577E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EE983D-71B3-0253-D3BD-52AA6CF47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6AB593-26DD-C7B2-8CBB-49B75774B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9C3196-291B-48A6-92D8-F319882EEF1F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59C2B2-7520-34D0-E09B-3E741123E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0676D2-B518-14D2-ADA0-FCB493548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482714-96B7-4EE4-A27D-842C7DAD8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A2971-C20C-D69F-49DB-2B5DE38E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962940"/>
            <a:ext cx="10911840" cy="1549227"/>
          </a:xfrm>
        </p:spPr>
        <p:txBody>
          <a:bodyPr>
            <a:noAutofit/>
          </a:bodyPr>
          <a:lstStyle/>
          <a:p>
            <a:r>
              <a:rPr lang="cs-CZ" sz="4400" dirty="0"/>
              <a:t>Implementace "chytrých obleků" při zásahu hasičů – monitorované zásahové obleky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069FAA-E80F-AC63-FB39-751613B92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746" y="3640972"/>
            <a:ext cx="9844505" cy="1130542"/>
          </a:xfrm>
        </p:spPr>
        <p:txBody>
          <a:bodyPr>
            <a:noAutofit/>
          </a:bodyPr>
          <a:lstStyle/>
          <a:p>
            <a:r>
              <a:rPr lang="cs-CZ" b="1" dirty="0"/>
              <a:t>Ing. Michal </a:t>
            </a:r>
            <a:r>
              <a:rPr lang="cs-CZ" b="1" dirty="0" err="1"/>
              <a:t>Pathy</a:t>
            </a:r>
            <a:r>
              <a:rPr lang="cs-CZ" b="1" dirty="0"/>
              <a:t>, HZS Plzeňského kraje, </a:t>
            </a:r>
          </a:p>
          <a:p>
            <a:r>
              <a:rPr lang="cs-CZ" b="1" dirty="0"/>
              <a:t>Ing. et. Ing. Petr Kašpar, Ph.D., Západočeská univerzita v Plzni </a:t>
            </a:r>
            <a:endParaRPr lang="cs-CZ" sz="3200" dirty="0"/>
          </a:p>
        </p:txBody>
      </p:sp>
      <p:pic>
        <p:nvPicPr>
          <p:cNvPr id="4" name="Picture 4" descr="Detail fakulty | GAUDEAMUS">
            <a:extLst>
              <a:ext uri="{FF2B5EF4-FFF2-40B4-BE49-F238E27FC236}">
                <a16:creationId xmlns:a16="http://schemas.microsoft.com/office/drawing/2014/main" id="{4EA14A65-C701-7A28-1102-D85EE489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64" y="4620647"/>
            <a:ext cx="4310072" cy="20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ext, emblém, odznak, erbovní znak&#10;&#10;Obsah vygenerovaný umělou inteligencí může být nesprávný.">
            <a:extLst>
              <a:ext uri="{FF2B5EF4-FFF2-40B4-BE49-F238E27FC236}">
                <a16:creationId xmlns:a16="http://schemas.microsoft.com/office/drawing/2014/main" id="{0E8D944B-3268-9B27-F80B-0E1C77D1D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44" y="4680226"/>
            <a:ext cx="1333094" cy="1861864"/>
          </a:xfrm>
          <a:prstGeom prst="rect">
            <a:avLst/>
          </a:prstGeom>
        </p:spPr>
      </p:pic>
      <p:pic>
        <p:nvPicPr>
          <p:cNvPr id="1026" name="Picture 2" descr="Červený kohout">
            <a:extLst>
              <a:ext uri="{FF2B5EF4-FFF2-40B4-BE49-F238E27FC236}">
                <a16:creationId xmlns:a16="http://schemas.microsoft.com/office/drawing/2014/main" id="{6F2AF4DF-163E-F2AE-99F1-EB144BC0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64" y="143890"/>
            <a:ext cx="2052271" cy="20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D7A56F0C-C339-D7B9-9F18-329E83E1223D}"/>
              </a:ext>
            </a:extLst>
          </p:cNvPr>
          <p:cNvSpPr txBox="1">
            <a:spLocks/>
          </p:cNvSpPr>
          <p:nvPr/>
        </p:nvSpPr>
        <p:spPr>
          <a:xfrm>
            <a:off x="6731379" y="323009"/>
            <a:ext cx="5211297" cy="647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dirty="0"/>
              <a:t>24.-25.3.2026, České Budějovice</a:t>
            </a:r>
          </a:p>
        </p:txBody>
      </p:sp>
    </p:spTree>
    <p:extLst>
      <p:ext uri="{BB962C8B-B14F-4D97-AF65-F5344CB8AC3E}">
        <p14:creationId xmlns:p14="http://schemas.microsoft.com/office/powerpoint/2010/main" val="34775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A2971-C20C-D69F-49DB-2B5DE38E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528931"/>
            <a:ext cx="10911840" cy="923941"/>
          </a:xfrm>
        </p:spPr>
        <p:txBody>
          <a:bodyPr>
            <a:noAutofit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535E97F-1200-0091-6852-1F35CAD8E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52872"/>
            <a:ext cx="9144000" cy="1655762"/>
          </a:xfrm>
        </p:spPr>
        <p:txBody>
          <a:bodyPr>
            <a:noAutofit/>
          </a:bodyPr>
          <a:lstStyle/>
          <a:p>
            <a:r>
              <a:rPr lang="cs-CZ" b="1" dirty="0"/>
              <a:t>Ing. Michal </a:t>
            </a:r>
            <a:r>
              <a:rPr lang="cs-CZ" b="1" dirty="0" err="1"/>
              <a:t>Pathy</a:t>
            </a:r>
            <a:r>
              <a:rPr lang="cs-CZ" b="1" dirty="0"/>
              <a:t>, HZS Plzeňského kraje, </a:t>
            </a:r>
          </a:p>
          <a:p>
            <a:r>
              <a:rPr lang="cs-CZ" b="1" dirty="0"/>
              <a:t>Ing. et. Ing. Petr Kašpar, Ph.D., Západočeská univerzita v Plzni </a:t>
            </a:r>
            <a:endParaRPr lang="cs-CZ" sz="3200" dirty="0"/>
          </a:p>
        </p:txBody>
      </p:sp>
      <p:pic>
        <p:nvPicPr>
          <p:cNvPr id="8" name="Picture 4" descr="Detail fakulty | GAUDEAMUS">
            <a:extLst>
              <a:ext uri="{FF2B5EF4-FFF2-40B4-BE49-F238E27FC236}">
                <a16:creationId xmlns:a16="http://schemas.microsoft.com/office/drawing/2014/main" id="{3A432A51-F09C-27F1-9FDA-100F1ED5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19" y="3477648"/>
            <a:ext cx="6402641" cy="31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text, emblém, odznak, erbovní znak&#10;&#10;Obsah vygenerovaný umělou inteligencí může být nesprávný.">
            <a:extLst>
              <a:ext uri="{FF2B5EF4-FFF2-40B4-BE49-F238E27FC236}">
                <a16:creationId xmlns:a16="http://schemas.microsoft.com/office/drawing/2014/main" id="{26403303-AC0B-A691-F4B1-227ADD8D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00" y="3649669"/>
            <a:ext cx="1980320" cy="27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CFE8DBE7-8401-0CBA-5BED-F149F03D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8CF16-F236-EC0E-15FA-F33A7E82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56D9CDE4-36D7-1E75-811D-19BE6A781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221" y="89669"/>
            <a:ext cx="9144000" cy="820737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Významné projekty: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CE7FBFB2-CCD3-4410-ABEF-A18210406179}"/>
              </a:ext>
            </a:extLst>
          </p:cNvPr>
          <p:cNvSpPr txBox="1">
            <a:spLocks/>
          </p:cNvSpPr>
          <p:nvPr/>
        </p:nvSpPr>
        <p:spPr>
          <a:xfrm>
            <a:off x="680221" y="879161"/>
            <a:ext cx="10831557" cy="36251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 err="1"/>
              <a:t>Smart@Fire</a:t>
            </a:r>
            <a:r>
              <a:rPr lang="cs-CZ" sz="3600" dirty="0"/>
              <a:t> – evropský technologický tendr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 err="1"/>
              <a:t>TechProTEX</a:t>
            </a:r>
            <a:r>
              <a:rPr lang="cs-CZ" sz="3600" dirty="0"/>
              <a:t> – oblek s včasným varováním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 err="1"/>
              <a:t>Advantex</a:t>
            </a:r>
            <a:r>
              <a:rPr lang="cs-CZ" sz="3600" dirty="0"/>
              <a:t> I, II – chytrá rukavice, chytrý oblek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 err="1"/>
              <a:t>InTechTex</a:t>
            </a:r>
            <a:r>
              <a:rPr lang="cs-CZ" sz="3600" dirty="0"/>
              <a:t> – ochranný převlek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ILOC – inerciální lokalizace (bota) </a:t>
            </a:r>
          </a:p>
          <a:p>
            <a:pPr algn="l"/>
            <a:r>
              <a:rPr lang="cs-CZ" sz="3600" dirty="0"/>
              <a:t>	a navigace (rukavice)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MOSENZ – chytré vesty pro IZS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3600" dirty="0"/>
          </a:p>
          <a:p>
            <a:pPr algn="l"/>
            <a:endParaRPr lang="cs-CZ" sz="3600" dirty="0"/>
          </a:p>
          <a:p>
            <a:pPr algn="l"/>
            <a:endParaRPr lang="cs-CZ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8DD914-784E-A1B3-0D11-1D42CDA2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638" y="781174"/>
            <a:ext cx="2204724" cy="31904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BB58A9-9B0E-930A-B037-D85F5E560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45" y="4430098"/>
            <a:ext cx="1986505" cy="23532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4A2B34D-3CE1-1B5A-AE5A-2AF5D0EE5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951" y="4552491"/>
            <a:ext cx="3194050" cy="2305509"/>
          </a:xfrm>
          <a:prstGeom prst="rect">
            <a:avLst/>
          </a:prstGeom>
        </p:spPr>
      </p:pic>
      <p:pic>
        <p:nvPicPr>
          <p:cNvPr id="18" name="Obrázek 17" descr="Obsah obrázku oblečení, rukavice, Ochranné rukavice&#10;&#10;Obsah vygenerovaný umělou inteligencí může být nesprávný.">
            <a:extLst>
              <a:ext uri="{FF2B5EF4-FFF2-40B4-BE49-F238E27FC236}">
                <a16:creationId xmlns:a16="http://schemas.microsoft.com/office/drawing/2014/main" id="{59C55B38-8082-01FA-4A0B-930D283D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4583112"/>
            <a:ext cx="2305050" cy="2305050"/>
          </a:xfrm>
          <a:prstGeom prst="rect">
            <a:avLst/>
          </a:prstGeom>
        </p:spPr>
      </p:pic>
      <p:pic>
        <p:nvPicPr>
          <p:cNvPr id="20" name="Obrázek 19" descr="Obsah obrázku text&#10;&#10;Obsah vygenerovaný umělou inteligencí může být nesprávný.">
            <a:extLst>
              <a:ext uri="{FF2B5EF4-FFF2-40B4-BE49-F238E27FC236}">
                <a16:creationId xmlns:a16="http://schemas.microsoft.com/office/drawing/2014/main" id="{CD03CC5E-6C3E-A57D-2110-159F5E420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504340"/>
            <a:ext cx="2141636" cy="235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9D3B6-1ABD-3CAF-8E65-883A26A8B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E950DB6-6BBA-BD50-92E9-03198ED21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56" y="800077"/>
            <a:ext cx="11572143" cy="736623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Technologický tendr </a:t>
            </a:r>
            <a:r>
              <a:rPr lang="cs-CZ" dirty="0" err="1"/>
              <a:t>Smart@Fire</a:t>
            </a:r>
            <a:r>
              <a:rPr lang="cs-CZ" dirty="0"/>
              <a:t>: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8F65288D-60BF-1BB6-AADD-EFF49168DD31}"/>
              </a:ext>
            </a:extLst>
          </p:cNvPr>
          <p:cNvSpPr txBox="1">
            <a:spLocks/>
          </p:cNvSpPr>
          <p:nvPr/>
        </p:nvSpPr>
        <p:spPr>
          <a:xfrm>
            <a:off x="680221" y="1968500"/>
            <a:ext cx="10831557" cy="445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700" dirty="0"/>
              <a:t>cca 53 konsorcií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700" dirty="0"/>
              <a:t>prototyp rukavice </a:t>
            </a:r>
            <a:r>
              <a:rPr lang="cs-CZ" sz="3700" dirty="0" err="1"/>
              <a:t>SensPRO</a:t>
            </a:r>
            <a:endParaRPr lang="cs-CZ" sz="37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700" dirty="0"/>
              <a:t>prototyp obleku </a:t>
            </a:r>
            <a:r>
              <a:rPr lang="cs-CZ" sz="3700" dirty="0" err="1"/>
              <a:t>SmartPRO</a:t>
            </a:r>
            <a:r>
              <a:rPr lang="cs-CZ" sz="3700" dirty="0"/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700" dirty="0"/>
              <a:t>vítězné konsorcium:</a:t>
            </a:r>
          </a:p>
          <a:p>
            <a:pPr lvl="1"/>
            <a:r>
              <a:rPr lang="cs-CZ" sz="3700" dirty="0"/>
              <a:t>	</a:t>
            </a:r>
            <a:r>
              <a:rPr lang="cs-CZ" sz="3700" dirty="0" err="1"/>
              <a:t>Applycon</a:t>
            </a:r>
            <a:r>
              <a:rPr lang="cs-CZ" sz="3700" dirty="0"/>
              <a:t>, </a:t>
            </a:r>
          </a:p>
          <a:p>
            <a:pPr algn="l"/>
            <a:r>
              <a:rPr lang="cs-CZ" sz="3700" dirty="0"/>
              <a:t>	Holík International, </a:t>
            </a:r>
          </a:p>
          <a:p>
            <a:pPr algn="l"/>
            <a:r>
              <a:rPr lang="cs-CZ" sz="3700" dirty="0"/>
              <a:t>	</a:t>
            </a:r>
            <a:r>
              <a:rPr lang="cs-CZ" sz="3700" dirty="0" err="1"/>
              <a:t>Vochoc</a:t>
            </a:r>
            <a:r>
              <a:rPr lang="cs-CZ" sz="3700" dirty="0"/>
              <a:t>, </a:t>
            </a:r>
          </a:p>
          <a:p>
            <a:pPr algn="l"/>
            <a:r>
              <a:rPr lang="cs-CZ" sz="3700" dirty="0"/>
              <a:t>	</a:t>
            </a:r>
            <a:r>
              <a:rPr lang="cs-CZ" sz="3700" dirty="0" err="1"/>
              <a:t>Elitronic</a:t>
            </a:r>
            <a:r>
              <a:rPr lang="cs-CZ" sz="3700" dirty="0"/>
              <a:t>, </a:t>
            </a:r>
          </a:p>
          <a:p>
            <a:pPr algn="l"/>
            <a:r>
              <a:rPr lang="cs-CZ" sz="3700" dirty="0"/>
              <a:t>	ZČU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B0C319-395F-5945-A066-53ED5DAB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89" y="3314700"/>
            <a:ext cx="5906611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7CC5A-BE27-00C3-D6DE-66FB2514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ACB90B-AA43-DF4C-DD69-8C498527F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31" y="800077"/>
            <a:ext cx="11572143" cy="736623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Chytrá rukavice </a:t>
            </a:r>
            <a:r>
              <a:rPr lang="cs-CZ" dirty="0" err="1"/>
              <a:t>SensPRO</a:t>
            </a:r>
            <a:endParaRPr 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3FFDA96B-15E2-1017-77F1-E52014330775}"/>
              </a:ext>
            </a:extLst>
          </p:cNvPr>
          <p:cNvSpPr txBox="1">
            <a:spLocks/>
          </p:cNvSpPr>
          <p:nvPr/>
        </p:nvSpPr>
        <p:spPr>
          <a:xfrm>
            <a:off x="680221" y="1968500"/>
            <a:ext cx="10831557" cy="445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2 funkce (teplota povrchu, teplota vzdálená + laser)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 err="1"/>
              <a:t>Red</a:t>
            </a:r>
            <a:r>
              <a:rPr lang="cs-CZ" sz="3600" dirty="0"/>
              <a:t> </a:t>
            </a:r>
            <a:r>
              <a:rPr lang="cs-CZ" sz="3600" dirty="0" err="1"/>
              <a:t>Dot</a:t>
            </a:r>
            <a:r>
              <a:rPr lang="cs-CZ" sz="3600" dirty="0"/>
              <a:t> Design </a:t>
            </a:r>
            <a:r>
              <a:rPr lang="cs-CZ" sz="3600" dirty="0" err="1"/>
              <a:t>Award</a:t>
            </a:r>
            <a:r>
              <a:rPr lang="cs-CZ" sz="3600" dirty="0"/>
              <a:t>, certifikace ATEX</a:t>
            </a:r>
          </a:p>
        </p:txBody>
      </p:sp>
      <p:pic>
        <p:nvPicPr>
          <p:cNvPr id="2050" name="Picture 2" descr="Celosvětově uznávanou cenu Red Dot Award získaly rukavice SensPro od  společnosti Holík | POŽÁRY.cz - ohnisko žhavých zpráv | hasiči aktuálně">
            <a:extLst>
              <a:ext uri="{FF2B5EF4-FFF2-40B4-BE49-F238E27FC236}">
                <a16:creationId xmlns:a16="http://schemas.microsoft.com/office/drawing/2014/main" id="{286D893E-5CEB-098A-2020-064D4D59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4"/>
            <a:ext cx="67564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aser dokáže měřit teplotu vzdáleného bodu. Zdroj: Holík International ">
            <a:extLst>
              <a:ext uri="{FF2B5EF4-FFF2-40B4-BE49-F238E27FC236}">
                <a16:creationId xmlns:a16="http://schemas.microsoft.com/office/drawing/2014/main" id="{9D7BBF93-BA22-1A9C-D523-5CE8032C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83" y="3057524"/>
            <a:ext cx="5696316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E59C-75A0-8E8D-E3C3-DFA9BBEF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B903A64-1A3A-C557-F1F8-125D35E18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978" y="800077"/>
            <a:ext cx="11572143" cy="736623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Chytrý oblek </a:t>
            </a:r>
            <a:r>
              <a:rPr lang="cs-CZ" dirty="0" err="1"/>
              <a:t>SmartPRO</a:t>
            </a:r>
            <a:endParaRPr 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1DCAB6C-D572-3848-DC6B-7E06A842C708}"/>
              </a:ext>
            </a:extLst>
          </p:cNvPr>
          <p:cNvSpPr txBox="1">
            <a:spLocks/>
          </p:cNvSpPr>
          <p:nvPr/>
        </p:nvSpPr>
        <p:spPr>
          <a:xfrm>
            <a:off x="310101" y="1968500"/>
            <a:ext cx="11881898" cy="445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5 </a:t>
            </a:r>
            <a:r>
              <a:rPr lang="cs-CZ" sz="3600" dirty="0" err="1"/>
              <a:t>fcí</a:t>
            </a:r>
            <a:r>
              <a:rPr lang="cs-CZ" sz="3600" dirty="0"/>
              <a:t> (</a:t>
            </a:r>
            <a:r>
              <a:rPr lang="cs-CZ" sz="3600" dirty="0" err="1"/>
              <a:t>Tin+out</a:t>
            </a:r>
            <a:r>
              <a:rPr lang="cs-CZ" sz="3600" dirty="0"/>
              <a:t>, osvětlení, </a:t>
            </a:r>
            <a:r>
              <a:rPr lang="cs-CZ" sz="3600" dirty="0" err="1"/>
              <a:t>Emergency</a:t>
            </a:r>
            <a:r>
              <a:rPr lang="cs-CZ" sz="3600" dirty="0"/>
              <a:t> </a:t>
            </a:r>
            <a:r>
              <a:rPr lang="cs-CZ" sz="3600" dirty="0" err="1"/>
              <a:t>flap</a:t>
            </a:r>
            <a:r>
              <a:rPr lang="cs-CZ" sz="3600" dirty="0"/>
              <a:t>, lokalizace, </a:t>
            </a:r>
            <a:r>
              <a:rPr lang="cs-CZ" sz="3600" dirty="0" err="1"/>
              <a:t>BlackBox</a:t>
            </a:r>
            <a:r>
              <a:rPr lang="cs-CZ" sz="3600" dirty="0"/>
              <a:t>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certifikace ATEX</a:t>
            </a:r>
          </a:p>
        </p:txBody>
      </p:sp>
      <p:pic>
        <p:nvPicPr>
          <p:cNvPr id="3074" name="Picture 2" descr="Chytré zásahové obleky mají bezpečnostní elektronický systém – Plzeňský  rozhled">
            <a:extLst>
              <a:ext uri="{FF2B5EF4-FFF2-40B4-BE49-F238E27FC236}">
                <a16:creationId xmlns:a16="http://schemas.microsoft.com/office/drawing/2014/main" id="{C30AA6AC-FB65-3390-E429-63747D49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733"/>
            <a:ext cx="5613400" cy="37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ásahový oblek je opatřen také záchrannou funkcí nazvanou emergency strip.  V případě nouze hasič strhne pásek na límci, oblek začne červeně blikat a  zároveň se z připojeného mobilního telefonu odešle ...">
            <a:extLst>
              <a:ext uri="{FF2B5EF4-FFF2-40B4-BE49-F238E27FC236}">
                <a16:creationId xmlns:a16="http://schemas.microsoft.com/office/drawing/2014/main" id="{44668575-60B8-761C-3BF1-4C553F8B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80" y="3115733"/>
            <a:ext cx="6652919" cy="37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9E4B2-0BF1-9EDB-59B4-5C3371C5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>
            <a:extLst>
              <a:ext uri="{FF2B5EF4-FFF2-40B4-BE49-F238E27FC236}">
                <a16:creationId xmlns:a16="http://schemas.microsoft.com/office/drawing/2014/main" id="{11EDFBB2-EA13-17F7-EE78-5057FC15A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49" y="2311235"/>
            <a:ext cx="3076575" cy="17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232CEC5-E34D-40E6-5DD3-E2065F588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477" y="765081"/>
            <a:ext cx="11572143" cy="736623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Ochranný převlek – výstup </a:t>
            </a:r>
            <a:r>
              <a:rPr lang="cs-CZ" dirty="0" err="1"/>
              <a:t>proj</a:t>
            </a:r>
            <a:r>
              <a:rPr lang="cs-CZ" dirty="0"/>
              <a:t>. </a:t>
            </a:r>
            <a:r>
              <a:rPr lang="cs-CZ" dirty="0" err="1"/>
              <a:t>InTechTex</a:t>
            </a:r>
            <a:endParaRPr 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8704A5D4-2EDA-8D17-EB5A-BBDDDFDB0762}"/>
              </a:ext>
            </a:extLst>
          </p:cNvPr>
          <p:cNvSpPr txBox="1">
            <a:spLocks/>
          </p:cNvSpPr>
          <p:nvPr/>
        </p:nvSpPr>
        <p:spPr>
          <a:xfrm>
            <a:off x="680221" y="1968500"/>
            <a:ext cx="10831557" cy="445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inovativní technologie v integraci a </a:t>
            </a:r>
            <a:r>
              <a:rPr lang="cs-CZ" sz="3600" dirty="0" err="1"/>
              <a:t>pouzdření</a:t>
            </a:r>
            <a:endParaRPr lang="cs-CZ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haptická zpětná vazba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6B80992-A0B8-39E3-D7E9-0449EF50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79050"/>
            <a:ext cx="439102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C50DC05-8D0A-E55F-13AB-F39ADD4F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09" y="4039862"/>
            <a:ext cx="37242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0AD7DB7-F667-225B-6E86-DB34D423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74" y="3981450"/>
            <a:ext cx="29527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016EADE1-D1D0-0AF4-6772-5C3367C6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9" y="3068122"/>
            <a:ext cx="1957183" cy="14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2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FBBCB-039D-B1D6-693A-B236C4462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BCAF553-EF6F-5865-D443-5CC256FB2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456" y="825396"/>
            <a:ext cx="11572143" cy="1593851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Inerciální lokalizační a navigační systém </a:t>
            </a:r>
            <a:br>
              <a:rPr lang="cs-CZ" dirty="0"/>
            </a:br>
            <a:r>
              <a:rPr lang="cs-CZ" dirty="0"/>
              <a:t>– výstup projektu ILOC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61665CB7-6AEA-CB4B-20E9-DA600FEA1D53}"/>
              </a:ext>
            </a:extLst>
          </p:cNvPr>
          <p:cNvSpPr txBox="1">
            <a:spLocks/>
          </p:cNvSpPr>
          <p:nvPr/>
        </p:nvSpPr>
        <p:spPr>
          <a:xfrm>
            <a:off x="680221" y="2679700"/>
            <a:ext cx="10831557" cy="1409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lokalizační a navigační systém BEZ GPS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Integrace do boty a rukavice</a:t>
            </a:r>
          </a:p>
        </p:txBody>
      </p:sp>
      <p:pic>
        <p:nvPicPr>
          <p:cNvPr id="9" name="Obrázek 8" descr="Obsah obrázku oblečení, text, Ochranné rukavice, rukavice&#10;&#10;Obsah vygenerovaný umělou inteligencí může být nesprávný.">
            <a:extLst>
              <a:ext uri="{FF2B5EF4-FFF2-40B4-BE49-F238E27FC236}">
                <a16:creationId xmlns:a16="http://schemas.microsoft.com/office/drawing/2014/main" id="{07DCF181-3014-BDF4-44F2-2DEB6F177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440"/>
            <a:ext cx="5518148" cy="31039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AED5FFB-3364-B565-BCB0-332D608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61" y="3755440"/>
            <a:ext cx="2353729" cy="310256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0033946-C684-6B27-BEF7-13269BD44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790" y="3754042"/>
            <a:ext cx="5112209" cy="31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E2DCD-03B6-BE5E-DE3E-CE30816F6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FD6856F-B1CA-3081-DBA8-15ECD9DDD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456" y="793132"/>
            <a:ext cx="11572143" cy="885875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Chytré vesty – výstup projektu MOSENZ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16535CBC-4467-AFC9-6120-D742D6A58D18}"/>
              </a:ext>
            </a:extLst>
          </p:cNvPr>
          <p:cNvSpPr txBox="1">
            <a:spLocks/>
          </p:cNvSpPr>
          <p:nvPr/>
        </p:nvSpPr>
        <p:spPr>
          <a:xfrm>
            <a:off x="680221" y="1800665"/>
            <a:ext cx="10831557" cy="16283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vnitřní vrstva – triko měřící fyziologické parametry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vnější vrstva – reflexní vesta se senzorikou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3600" dirty="0"/>
              <a:t>u</a:t>
            </a:r>
            <a:r>
              <a:rPr lang="cs-CZ" sz="3600"/>
              <a:t>rčeno </a:t>
            </a:r>
            <a:r>
              <a:rPr lang="cs-CZ" sz="3600" dirty="0"/>
              <a:t>pro všechny složky IZS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0DD0ED-D900-1565-D65B-ECDF4D9A7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1648"/>
            <a:ext cx="6096000" cy="28163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90505F-93BB-BEFC-A43D-FF3F2E4FA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041648"/>
            <a:ext cx="6096000" cy="28163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2B5E06F-F76E-F94D-3B26-AB1438370B6F}"/>
              </a:ext>
            </a:extLst>
          </p:cNvPr>
          <p:cNvSpPr txBox="1"/>
          <p:nvPr/>
        </p:nvSpPr>
        <p:spPr>
          <a:xfrm>
            <a:off x="0" y="3550658"/>
            <a:ext cx="1203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Tento projekt MOSENZ č. VJ02010031 </a:t>
            </a:r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</a:rPr>
              <a:t>byl podpořen Ministerstvem vnitra ČR z Programu IMPAKT1 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825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673</Words>
  <Application>Microsoft Office PowerPoint</Application>
  <PresentationFormat>Širokoúhlá obrazovka</PresentationFormat>
  <Paragraphs>55</Paragraphs>
  <Slides>10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Office</vt:lpstr>
      <vt:lpstr>Implementace "chytrých obleků" při zásahu hasičů – monitorované zásahové obleky</vt:lpstr>
      <vt:lpstr>Prezentace aplikace PowerPoint</vt:lpstr>
      <vt:lpstr>Významné projekty:</vt:lpstr>
      <vt:lpstr>Technologický tendr Smart@Fire:</vt:lpstr>
      <vt:lpstr>Chytrá rukavice SensPRO</vt:lpstr>
      <vt:lpstr>Chytrý oblek SmartPRO</vt:lpstr>
      <vt:lpstr>Ochranný převlek – výstup proj. InTechTex</vt:lpstr>
      <vt:lpstr>Inerciální lokalizační a navigační systém  – výstup projektu ILOC</vt:lpstr>
      <vt:lpstr>Chytré vesty – výstup projektu MOSENZ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Miroslav Mach</dc:creator>
  <cp:lastModifiedBy>Pathy Michal Ing.</cp:lastModifiedBy>
  <cp:revision>32</cp:revision>
  <dcterms:created xsi:type="dcterms:W3CDTF">2025-03-26T17:53:27Z</dcterms:created>
  <dcterms:modified xsi:type="dcterms:W3CDTF">2026-03-24T14:10:41Z</dcterms:modified>
</cp:coreProperties>
</file>